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3C2FF"/>
    <a:srgbClr val="CC0099"/>
    <a:srgbClr val="B9759C"/>
    <a:srgbClr val="9F5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692" autoAdjust="0"/>
  </p:normalViewPr>
  <p:slideViewPr>
    <p:cSldViewPr snapToGrid="0">
      <p:cViewPr varScale="1">
        <p:scale>
          <a:sx n="62" d="100"/>
          <a:sy n="62" d="100"/>
        </p:scale>
        <p:origin x="13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D5A4C-CE04-437B-A77C-F25ED0E417F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D0898-C4E8-4FA5-A366-55D3AB63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7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D0898-C4E8-4FA5-A366-55D3AB635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7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0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8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7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6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9A40-764B-4E75-871B-70757C731985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7AD7-DC86-4667-AD24-010D7916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0E66A7-8D7A-44EF-8457-C3C077DF0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0316"/>
              </p:ext>
            </p:extLst>
          </p:nvPr>
        </p:nvGraphicFramePr>
        <p:xfrm>
          <a:off x="1988732" y="1399922"/>
          <a:ext cx="1615433" cy="1574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88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Entrepreneurship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75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Principles of Business &amp; Finance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Recommended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 I </a:t>
                      </a:r>
                      <a:b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85279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Project Management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652272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Excel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6540581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3838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67DD14-44AA-4CCE-874F-4C96D81EA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6125"/>
              </p:ext>
            </p:extLst>
          </p:nvPr>
        </p:nvGraphicFramePr>
        <p:xfrm>
          <a:off x="178558" y="3818246"/>
          <a:ext cx="1641185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Healthcare Professional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69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Foundations of Health Science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(Recommended)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Health Science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Health Science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Pharmacy Technician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Apprenticeship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4588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06589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51BF34D-2D14-43F1-88CC-2459AD7D2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66573"/>
              </p:ext>
            </p:extLst>
          </p:nvPr>
        </p:nvGraphicFramePr>
        <p:xfrm>
          <a:off x="204421" y="2187406"/>
          <a:ext cx="1612189" cy="1329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Biomedical Technology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Foundations of Health Science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(Recommended)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Health Science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Biomedical Technology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Apprenticeship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1579"/>
                  </a:ext>
                </a:extLst>
              </a:tr>
              <a:tr h="131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4417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Pharmacy Technician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959DB76-4485-45D4-A2ED-994985588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22298"/>
              </p:ext>
            </p:extLst>
          </p:nvPr>
        </p:nvGraphicFramePr>
        <p:xfrm>
          <a:off x="7378004" y="1787891"/>
          <a:ext cx="1612189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3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Carpentry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Construction Core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Carpentry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Carpentry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Carpentry III 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Advanced Studies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Apprenticeship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146925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4447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</a:t>
                      </a:r>
                      <a:r>
                        <a:rPr lang="en-US" sz="800" i="1" baseline="0" dirty="0"/>
                        <a:t>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baseline="0" dirty="0"/>
                        <a:t>Project Management I</a:t>
                      </a:r>
                      <a:endParaRPr lang="en-US" sz="800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B7C04E-35E8-47C3-A28F-223195F0F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16188"/>
              </p:ext>
            </p:extLst>
          </p:nvPr>
        </p:nvGraphicFramePr>
        <p:xfrm>
          <a:off x="7378003" y="315321"/>
          <a:ext cx="1612190" cy="1326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Drafting Architectural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Drafting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Drafting II – Architectural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Drafting III – Architectural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Apprenticeship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2597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73115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</a:t>
                      </a:r>
                      <a:r>
                        <a:rPr lang="en-US" sz="800" i="1" baseline="0" dirty="0"/>
                        <a:t>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baseline="0" dirty="0"/>
                        <a:t>Project Management I</a:t>
                      </a:r>
                      <a:endParaRPr lang="en-US" sz="800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Interior Design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7095095-8865-4B43-9BEA-200D557B6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267273"/>
              </p:ext>
            </p:extLst>
          </p:nvPr>
        </p:nvGraphicFramePr>
        <p:xfrm>
          <a:off x="7347883" y="3506758"/>
          <a:ext cx="1617559" cy="1127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5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Interior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Drafting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(Recommended)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Interior Design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9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Interior Design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73115"/>
                  </a:ext>
                </a:extLst>
              </a:tr>
              <a:tr h="131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</a:t>
                      </a:r>
                      <a:r>
                        <a:rPr lang="en-US" sz="800" i="1" baseline="0" dirty="0"/>
                        <a:t>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baseline="0" dirty="0"/>
                        <a:t>Project Management I</a:t>
                      </a:r>
                      <a:endParaRPr lang="en-US" sz="800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5011571-39C2-42DB-B89B-8A79D37CE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04275"/>
              </p:ext>
            </p:extLst>
          </p:nvPr>
        </p:nvGraphicFramePr>
        <p:xfrm>
          <a:off x="3776287" y="1397643"/>
          <a:ext cx="1612188" cy="132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Project Management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75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Principles of Business &amp; Finance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Recommended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I </a:t>
                      </a:r>
                      <a:b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85279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8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Excel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3838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7075AD3-C524-4F99-B9CA-14532685E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11149"/>
              </p:ext>
            </p:extLst>
          </p:nvPr>
        </p:nvGraphicFramePr>
        <p:xfrm>
          <a:off x="3753054" y="4469183"/>
          <a:ext cx="1696067" cy="1357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6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44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Financial Securities </a:t>
                      </a:r>
                      <a:br>
                        <a:rPr lang="en-US" sz="1100" b="1" dirty="0"/>
                      </a:br>
                      <a:r>
                        <a:rPr lang="en-US" sz="1100" b="1" dirty="0"/>
                        <a:t>&amp; Investments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82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Principles of Business &amp; Finance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41"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Planning I </a:t>
                      </a:r>
                      <a:r>
                        <a:rPr lang="en-US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Financial Planning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591">
                <a:tc>
                  <a:txBody>
                    <a:bodyPr/>
                    <a:lstStyle/>
                    <a:p>
                      <a:r>
                        <a:rPr lang="en-US" sz="80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Excel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BDC56F4-C8F4-48D5-A8C1-294175411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13666"/>
              </p:ext>
            </p:extLst>
          </p:nvPr>
        </p:nvGraphicFramePr>
        <p:xfrm>
          <a:off x="204421" y="304629"/>
          <a:ext cx="1612189" cy="1777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05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Sports &amp; Entertainment Marketing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Marketing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Recommended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Sports &amp; Entertainment Marketing I  </a:t>
                      </a:r>
                      <a:r>
                        <a:rPr lang="en-US" sz="800" b="0" i="1" baseline="0" dirty="0"/>
                        <a:t>(Pre-requisites)</a:t>
                      </a:r>
                      <a:endParaRPr lang="en-US" sz="800" b="0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51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Sports &amp; Entertainment Marketing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r>
                        <a:rPr lang="en-US" sz="80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831666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</a:t>
                      </a:r>
                      <a:r>
                        <a:rPr lang="en-US" sz="800" i="1" baseline="0" dirty="0"/>
                        <a:t>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Excel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Project Management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Entrepreneurship 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0891C14-DC70-45F7-8A98-593D6A1C9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99941"/>
              </p:ext>
            </p:extLst>
          </p:nvPr>
        </p:nvGraphicFramePr>
        <p:xfrm>
          <a:off x="166736" y="5430995"/>
          <a:ext cx="1687557" cy="928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99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Food &amp; Nutrition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538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Food &amp; Nutrition I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133"/>
                  </a:ext>
                </a:extLst>
              </a:tr>
              <a:tr h="148551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Food &amp; Nutrition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445812"/>
                  </a:ext>
                </a:extLst>
              </a:tr>
              <a:tr h="141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AF24068-8843-4601-893D-0D8EB44BF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32035"/>
              </p:ext>
            </p:extLst>
          </p:nvPr>
        </p:nvGraphicFramePr>
        <p:xfrm>
          <a:off x="1961444" y="4627721"/>
          <a:ext cx="1687557" cy="121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7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Plant Systems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46">
                <a:tc>
                  <a:txBody>
                    <a:bodyPr/>
                    <a:lstStyle/>
                    <a:p>
                      <a:r>
                        <a:rPr lang="en-US" sz="900" b="0" dirty="0" err="1">
                          <a:solidFill>
                            <a:schemeClr val="tx1"/>
                          </a:solidFill>
                        </a:rPr>
                        <a:t>Agriscience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Applications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Horticulture 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133"/>
                  </a:ext>
                </a:extLst>
              </a:tr>
              <a:tr h="54327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Horticulture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/>
                        <a:t>CTE Advanced Studies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4458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693B038-D48B-44A5-8F8C-963DDD8A0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49936"/>
              </p:ext>
            </p:extLst>
          </p:nvPr>
        </p:nvGraphicFramePr>
        <p:xfrm>
          <a:off x="1995971" y="3074089"/>
          <a:ext cx="1600954" cy="1454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42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Animal Science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 err="1">
                          <a:solidFill>
                            <a:schemeClr val="tx1"/>
                          </a:solidFill>
                        </a:rPr>
                        <a:t>Agriscience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Applications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6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Animal Science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13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Animal Science II – </a:t>
                      </a:r>
                      <a:br>
                        <a:rPr lang="en-US" sz="9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Small Science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800" dirty="0"/>
                        <a:t>Veterinary Assisting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90375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/>
                        <a:t>CTE Advanced Studies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4458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D0A86708-2B3F-4763-875D-9949FDC34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421052"/>
              </p:ext>
            </p:extLst>
          </p:nvPr>
        </p:nvGraphicFramePr>
        <p:xfrm>
          <a:off x="5584545" y="4656446"/>
          <a:ext cx="1598011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Python Programming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Python Programming I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Python Programming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800" dirty="0"/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Excel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/>
                        <a:t>Project Management I</a:t>
                      </a:r>
                      <a:endParaRPr lang="en-US" sz="800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C327041-9A34-427B-978B-FBB91A050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48207"/>
              </p:ext>
            </p:extLst>
          </p:nvPr>
        </p:nvGraphicFramePr>
        <p:xfrm>
          <a:off x="5567568" y="2954546"/>
          <a:ext cx="162698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Digital Design &amp; Animation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Digital Design &amp; Animation I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Digital Design &amp; Animation </a:t>
                      </a:r>
                      <a:r>
                        <a:rPr lang="en-US" sz="900" b="1" baseline="0" dirty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76036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9319477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Project Management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6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Entrepreneurship 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F0FA9C9-A45B-496C-88D4-E95621501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92291"/>
              </p:ext>
            </p:extLst>
          </p:nvPr>
        </p:nvGraphicFramePr>
        <p:xfrm>
          <a:off x="5527964" y="1404096"/>
          <a:ext cx="1627304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70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Game Art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5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Digital Design &amp; Animation I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Game Art &amp; 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Advanced Game Art </a:t>
                      </a:r>
                      <a:r>
                        <a:rPr lang="en-US" sz="8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Design *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22544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76036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7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Project Management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22D0FC6-0CE2-4971-BF39-EBA658C80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19054"/>
              </p:ext>
            </p:extLst>
          </p:nvPr>
        </p:nvGraphicFramePr>
        <p:xfrm>
          <a:off x="7347883" y="4809090"/>
          <a:ext cx="164231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9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Apparel &amp; Textile Production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Apparel &amp; Textile Production I 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</a:rPr>
                        <a:t>(Pre-requisite)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Apparel &amp; Textile Production II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CTE Internship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76036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Microsoft Word &amp; PowerPoint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Career 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Project Management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Fashion Merchandising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105693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/>
                        <a:t>Entrepreneurship 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F1D96F7A-D6A9-4EE4-BF5E-1F67F763A443}"/>
              </a:ext>
            </a:extLst>
          </p:cNvPr>
          <p:cNvSpPr txBox="1"/>
          <p:nvPr/>
        </p:nvSpPr>
        <p:spPr>
          <a:xfrm>
            <a:off x="2489131" y="5995442"/>
            <a:ext cx="411044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</a:rPr>
              <a:t>Bold </a:t>
            </a:r>
            <a:r>
              <a:rPr lang="en-US" sz="800" dirty="0"/>
              <a:t>–</a:t>
            </a:r>
            <a:r>
              <a:rPr lang="en-US" sz="800" b="1" dirty="0"/>
              <a:t> Level II Completer course</a:t>
            </a:r>
          </a:p>
          <a:p>
            <a:pPr algn="ctr"/>
            <a:r>
              <a:rPr lang="en-US" sz="800" dirty="0"/>
              <a:t>* Career Pathway Major Courses</a:t>
            </a:r>
          </a:p>
          <a:p>
            <a:pPr marL="285750" indent="-285750" algn="ctr"/>
            <a:r>
              <a:rPr lang="en-US" sz="800" dirty="0"/>
              <a:t>Italic –</a:t>
            </a:r>
            <a:r>
              <a:rPr lang="en-US" sz="800" i="1" dirty="0"/>
              <a:t>Supplemental Career Employability Skills Courses and Supplemental Technical Courses</a:t>
            </a: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8B5FA6C6-27C3-42F7-A84B-F3195312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64" y="25556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100" b="1" dirty="0"/>
              <a:t>Heritage High School</a:t>
            </a:r>
            <a:br>
              <a:rPr lang="en-US" b="1"/>
            </a:br>
            <a:r>
              <a:rPr lang="en-US" sz="2700" b="1">
                <a:latin typeface="Arial Black" panose="020B0A04020102020204" pitchFamily="34" charset="0"/>
              </a:rPr>
              <a:t>2021-2022</a:t>
            </a:r>
            <a:br>
              <a:rPr lang="en-US" b="1" dirty="0"/>
            </a:br>
            <a:r>
              <a:rPr lang="en-US" sz="2700" b="1" dirty="0">
                <a:latin typeface="Arial Black" panose="020B0A04020102020204" pitchFamily="34" charset="0"/>
              </a:rPr>
              <a:t>Career Pathways</a:t>
            </a:r>
          </a:p>
        </p:txBody>
      </p:sp>
      <p:pic>
        <p:nvPicPr>
          <p:cNvPr id="30" name="Picture 2" descr="Image result for CTE logo">
            <a:extLst>
              <a:ext uri="{FF2B5EF4-FFF2-40B4-BE49-F238E27FC236}">
                <a16:creationId xmlns:a16="http://schemas.microsoft.com/office/drawing/2014/main" id="{7852934A-B805-471E-A3A7-EA7B33F55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91" y="3074089"/>
            <a:ext cx="1272791" cy="103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3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</TotalTime>
  <Words>530</Words>
  <Application>Microsoft Office PowerPoint</Application>
  <PresentationFormat>Letter Paper (8.5x11 in)</PresentationFormat>
  <Paragraphs>145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Heritage High School 2021-2022 Career Pathways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High School Career Clusters</dc:title>
  <dc:creator>bweyant</dc:creator>
  <cp:lastModifiedBy>Deirdra Williams</cp:lastModifiedBy>
  <cp:revision>88</cp:revision>
  <cp:lastPrinted>2020-02-28T16:14:05Z</cp:lastPrinted>
  <dcterms:created xsi:type="dcterms:W3CDTF">2017-02-03T17:06:19Z</dcterms:created>
  <dcterms:modified xsi:type="dcterms:W3CDTF">2021-01-26T15:55:14Z</dcterms:modified>
</cp:coreProperties>
</file>